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5"/>
  </p:notesMasterIdLst>
  <p:sldIdLst>
    <p:sldId id="618" r:id="rId3"/>
    <p:sldId id="410" r:id="rId4"/>
    <p:sldId id="258" r:id="rId5"/>
    <p:sldId id="554" r:id="rId6"/>
    <p:sldId id="477" r:id="rId7"/>
    <p:sldId id="754" r:id="rId8"/>
    <p:sldId id="737" r:id="rId9"/>
    <p:sldId id="738" r:id="rId10"/>
    <p:sldId id="739" r:id="rId11"/>
    <p:sldId id="740" r:id="rId12"/>
    <p:sldId id="700" r:id="rId13"/>
    <p:sldId id="671" r:id="rId14"/>
    <p:sldId id="745" r:id="rId15"/>
    <p:sldId id="746" r:id="rId16"/>
    <p:sldId id="720" r:id="rId17"/>
    <p:sldId id="715" r:id="rId18"/>
    <p:sldId id="756" r:id="rId19"/>
    <p:sldId id="753" r:id="rId20"/>
    <p:sldId id="755" r:id="rId21"/>
    <p:sldId id="750" r:id="rId22"/>
    <p:sldId id="752" r:id="rId23"/>
    <p:sldId id="75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74" d="100"/>
          <a:sy n="74"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11</a:t>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15</a:t>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xml"/><Relationship Id="rId7" Type="http://schemas.openxmlformats.org/officeDocument/2006/relationships/notesSlide" Target="../notesSlides/notesSlide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3.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肢体障碍儿童</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教学策略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）了解障碍儿童情况</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）鼓励障碍儿童自我调节</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）引导障碍儿童学会求助</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技术</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对于那些在语言表达或书写能力上存在障碍的儿童，应该为他们提供扩音器或其他替代性的沟通系统。</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）语言方面</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沟通板和电子装置</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最常见的扩音和语言交流装置是沟通板和带有综合性言语输出能力的相关电子设备。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）书写方面</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援助措施和相关辅助系统</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许多在书写方面的辅助措施和设备已经面世。由于肢体障碍而导致的肌肉无力、不自主运动和手指配合不协调等问题，使得障碍儿童不得不依靠一些书写辅助系统来完成学校和家里的书写任务。</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病弱儿童</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病弱儿童</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病弱概述</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病弱的概念</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病弱是指患慢性疾病或体质虚弱的状态，患者由于慢性或急性的健康问题而出现力量、活力或机敏度的限制。</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病弱儿童的出现率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美国教育部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年的报告中没有对此类障碍进行明确的统计数据，他们把这类儿童都归入其他健康障碍类。在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年，美国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6—21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岁年龄段其他健康障碍的出现率为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中有一部分是病弱，有一部分是肢体障碍，还有一些是有其他健康障碍问题的儿童。我国对病弱儿童没有做过抽样调查或详细的统计，因此，目前我国病弱儿童的发生率尚不清楚。但从现实情况看，我国病弱儿童有逐年增加的趋势。</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病弱儿童</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病弱儿童的类型及成因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目前大约有两百多种病弱状况存在，其中大多数是罕见的。这里介绍较为典型的病弱类型。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）病弱儿童的类型</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癫痫</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哮喘、糖尿病、人类免疫缺陷病毒（</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HIV</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）病弱儿童的成因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病弱的成因是多种多样的。大多数是由于感染、遗传因素和环境影响。</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病弱儿童的特征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大部分病弱儿童在智力发展上是正常的，但是，疾病或体质虚弱影响了他们的生活和学习，降低了学习的效果。他们的注意力不易集中，持久性差，情绪不够稳定。在人格方面，他们的交往受到一定程度的影响，多有孤僻感、退缩感。</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病弱儿童</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病弱儿童的教育</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教育安置</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病弱儿童的教育安置形式主要有四种：一是养护学校。二是特教班。三是普通班级。四是家庭学习小组。</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医教结合</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病弱儿童教育的每一个环节都要与医生、护理人员、儿童家长密切结合。不仅要为他们创造一个良好的将医疗养护和教育教学融为一体的教养环境，而且要根据儿童的身体情况和智力水平制定个别教学计划，提高他们对生活和学习的适应性。</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课程与教学调整</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由于身体健康的问题，病弱儿童通常需要教师进行课程和教学的调整。教师的调整策略包括提供学习大纲、额外的重复，增加学习反馈，或增加额外的时间让儿童完成作业等。</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0221" y="1600730"/>
            <a:ext cx="430466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03</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第三节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多重障碍儿童</a:t>
            </a:r>
          </a:p>
        </p:txBody>
      </p:sp>
      <p:sp>
        <p:nvSpPr>
          <p:cNvPr id="13" name="TextBox 6"/>
          <p:cNvSpPr txBox="1"/>
          <p:nvPr/>
        </p:nvSpPr>
        <p:spPr>
          <a:xfrm>
            <a:off x="9701984" y="2168473"/>
            <a:ext cx="213995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03</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多重障碍儿童</a:t>
            </a:r>
          </a:p>
        </p:txBody>
      </p:sp>
      <p:sp>
        <p:nvSpPr>
          <p:cNvPr id="100" name="文本框 99"/>
          <p:cNvSpPr txBox="1"/>
          <p:nvPr/>
        </p:nvSpPr>
        <p:spPr>
          <a:xfrm>
            <a:off x="970915" y="1210310"/>
            <a:ext cx="10483850" cy="4074257"/>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多重障碍概述</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多重障碍的定义与分类：</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我国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第二次全国残疾人抽样调查残疾标准》中对多重残疾的定义是：存在两种或两种以上残疾为多重残疾。多重残疾应指出其残疾的类别。多重残疾分级按所属残疾中最重类别残疾分级标准进行分级。美国《残疾人教育法修正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IDEA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对多重残疾的定义为：相伴而生的障碍，这些伴随产生的残疾导致了严重的教育问题，以至于不能依照一种单独的残疾类别对儿童实施特殊教育计划。多重残疾不包括盲聋。需要注意的是，多重障碍并不是多种障碍的简单相加，而是多种障碍相互作用产生的乘法效应。</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多重障碍儿童</a:t>
            </a:r>
          </a:p>
        </p:txBody>
      </p:sp>
      <p:sp>
        <p:nvSpPr>
          <p:cNvPr id="100" name="文本框 99"/>
          <p:cNvSpPr txBox="1"/>
          <p:nvPr/>
        </p:nvSpPr>
        <p:spPr>
          <a:xfrm>
            <a:off x="970915" y="1210310"/>
            <a:ext cx="10483850" cy="1488934"/>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多重障碍的出现率</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据美国教育部数据统计，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年美国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6—21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岁年龄段多重障碍的出现率为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年，中国残联根据第六次全国人口普查我国总人口数及第二次全国残疾人抽样调查我国残疾人占全国总人口的比例，推算我国多重残疾达</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1386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万人。</a:t>
            </a:r>
          </a:p>
        </p:txBody>
      </p:sp>
    </p:spTree>
    <p:extLst>
      <p:ext uri="{BB962C8B-B14F-4D97-AF65-F5344CB8AC3E}">
        <p14:creationId xmlns:p14="http://schemas.microsoft.com/office/powerpoint/2010/main" val="2527048883"/>
      </p:ext>
    </p:extLst>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多重障碍儿童</a:t>
            </a:r>
          </a:p>
        </p:txBody>
      </p:sp>
      <p:sp>
        <p:nvSpPr>
          <p:cNvPr id="100" name="文本框 99"/>
          <p:cNvSpPr txBox="1"/>
          <p:nvPr/>
        </p:nvSpPr>
        <p:spPr>
          <a:xfrm>
            <a:off x="970915" y="1210310"/>
            <a:ext cx="10483850" cy="245618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多重障碍的成因</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同类型的障碍有其独特的原因，同一类型障碍的不同个体之间成因也不尽相同，儿童出生缺陷原因和机理相当复杂，各学科在这方面的研究还比较笼统。一般可将导致障碍发生的原因归结为遗传因素、环境因素以及遗传因素和环境因素交互作用三大类。</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多重障碍儿童</a:t>
            </a:r>
          </a:p>
        </p:txBody>
      </p:sp>
      <p:sp>
        <p:nvSpPr>
          <p:cNvPr id="100" name="文本框 99"/>
          <p:cNvSpPr txBox="1"/>
          <p:nvPr/>
        </p:nvSpPr>
        <p:spPr>
          <a:xfrm>
            <a:off x="970915" y="1210310"/>
            <a:ext cx="10483850" cy="3910429"/>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多重障碍儿童的特征</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学习新技能的速度缓慢。和其他残障儿童相比，多重障碍儿童学习的速度更慢，在学习某种技能时需要进行更多有指导的尝试，能够学习的技能总量更少，而且在学习抽象的技能和关系时有困难。</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保持和迁移技能的能力差。迁移是指在不同于其最初学习技能的情境中应用所学技能。保持是指在教育结束后继续运用某种新技能。对许多多重障碍儿童而言，如果没有非常详细的巩固方案，迁移和保持往往不能成功。</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728165757"/>
      </p:ext>
    </p:extLst>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第十二章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其他类障碍儿童</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多重障碍儿童</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限的交流技能。几乎所有的多重障碍儿童在理解他人和表达自我的能力上是有缺陷的。有些儿童无法使用有意义的手势和语言，而且可能在别人尝试与之沟通时完全没有反应，有的儿童连最简单的指令也无法执行。</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身体和运动发展的障碍。许多多重障碍儿童只有有限的身体运动能力。有的不能行走，有的不能独立地站立或坐起来。他们只能缓慢地完成如翻滚、握东西或者支撑头部等基本的任务。如果没有持续的身体治疗，这些普遍存在的身体缺陷也许还会趋于恶化。</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缺乏自理能力。一些多重障碍儿童不能独立地满足自己的基本需求，比如穿衣、吃饭、如厕以及保持个人卫生。他们常常需要特殊技能训练，借助辅助设备和（或）调整技能顺序，才能学会这些基本技能。</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多重障碍儿童</a:t>
            </a: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极少出现有意义的行为和沟通。正常儿童和残障程度较轻的儿童一般会和别的孩子一起玩，与大人交流，并且会在周围的环境中寻找感兴趣的信息。但一些多重障碍儿童却不会这么做。他们表现得好像现实世界对他们没有任何触动，甚至于没有正常人应有的情绪反应。</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典型性和有挑战性的行为。一些多重障碍儿童常常伴有刻板行为（如前后摇动、在面前摇手指、扭动身体）、自我刺激（如磨牙齿、拍打身体）、自伤（如撞头、揪头发、戳眼睛、打或抓或咬自己），或攻击性行为（如打或咬别人）。这些儿童出现行为问题的频率很高，严重地影响了他们学习更多的实用技能以及在融合环境中参与活动。</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多重障碍儿童</a:t>
            </a: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sym typeface="+mn-ea"/>
              </a:rPr>
              <a:t>二、 多重障碍儿童的教育</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学习环境</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我国多重障碍儿童在学龄前的教育安置形式主要是康复机构和在家教育。</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课程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对于多重障碍儿童的教育，在学校和非学校环境中需要用到的实用性技能对儿童来说是最有用的，这些技能能够帮助儿童较少依赖他人，而且使他们能适应更少受限制的环境。</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教学策略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对于多重障碍儿童而言，除了爱、照顾和支持性教室环境之外，他们还需要别人帮助他们更有效地学习。</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8"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9"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592695" y="351282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病弱儿童</a:t>
            </a:r>
          </a:p>
        </p:txBody>
      </p:sp>
      <p:sp>
        <p:nvSpPr>
          <p:cNvPr id="3" name="TextBox 12"/>
          <p:cNvSpPr txBox="1"/>
          <p:nvPr>
            <p:custDataLst>
              <p:tags r:id="rId2"/>
            </p:custDataLst>
          </p:nvPr>
        </p:nvSpPr>
        <p:spPr>
          <a:xfrm>
            <a:off x="7461885" y="260858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肢体障碍儿童</a:t>
            </a:r>
            <a:endParaRPr lang="zh-CN" altLang="en-US" sz="2200" b="1" dirty="0">
              <a:solidFill>
                <a:srgbClr val="FF0000"/>
              </a:solidFill>
              <a:latin typeface="方正黑体简体" panose="02000000000000000000" pitchFamily="2" charset="-122"/>
              <a:ea typeface="方正黑体简体" panose="02000000000000000000" pitchFamily="2" charset="-122"/>
              <a:cs typeface="+mn-ea"/>
              <a:sym typeface="+mn-lt"/>
            </a:endParaRPr>
          </a:p>
        </p:txBody>
      </p:sp>
      <p:sp>
        <p:nvSpPr>
          <p:cNvPr id="4" name="TextBox 14"/>
          <p:cNvSpPr txBox="1"/>
          <p:nvPr>
            <p:custDataLst>
              <p:tags r:id="rId3"/>
            </p:custDataLst>
          </p:nvPr>
        </p:nvSpPr>
        <p:spPr>
          <a:xfrm>
            <a:off x="6266815" y="2608580"/>
            <a:ext cx="123888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p>
        </p:txBody>
      </p:sp>
      <p:sp>
        <p:nvSpPr>
          <p:cNvPr id="5" name="TextBox 14"/>
          <p:cNvSpPr txBox="1"/>
          <p:nvPr>
            <p:custDataLst>
              <p:tags r:id="rId4"/>
            </p:custDataLst>
          </p:nvPr>
        </p:nvSpPr>
        <p:spPr>
          <a:xfrm>
            <a:off x="6391275" y="3512820"/>
            <a:ext cx="123888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p>
        </p:txBody>
      </p:sp>
      <p:sp>
        <p:nvSpPr>
          <p:cNvPr id="6" name="文本框 5"/>
          <p:cNvSpPr txBox="1"/>
          <p:nvPr/>
        </p:nvSpPr>
        <p:spPr>
          <a:xfrm>
            <a:off x="7658735" y="4413250"/>
            <a:ext cx="1997710" cy="429895"/>
          </a:xfrm>
          <a:prstGeom prst="rect">
            <a:avLst/>
          </a:prstGeom>
          <a:noFill/>
        </p:spPr>
        <p:txBody>
          <a:bodyPr wrap="square" rtlCol="0" anchor="t">
            <a:spAutoFit/>
          </a:bodyPr>
          <a:lstStyle/>
          <a:p>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多重障碍儿童</a:t>
            </a:r>
          </a:p>
        </p:txBody>
      </p:sp>
      <p:sp>
        <p:nvSpPr>
          <p:cNvPr id="9" name="TextBox 14"/>
          <p:cNvSpPr txBox="1"/>
          <p:nvPr>
            <p:custDataLst>
              <p:tags r:id="rId5"/>
            </p:custDataLst>
          </p:nvPr>
        </p:nvSpPr>
        <p:spPr>
          <a:xfrm>
            <a:off x="6526530" y="4413250"/>
            <a:ext cx="123888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第三节</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肢体障碍儿童</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肢体障碍儿童</a:t>
            </a:r>
          </a:p>
        </p:txBody>
      </p:sp>
      <p:sp>
        <p:nvSpPr>
          <p:cNvPr id="100" name="文本框 99"/>
          <p:cNvSpPr txBox="1"/>
          <p:nvPr/>
        </p:nvSpPr>
        <p:spPr>
          <a:xfrm>
            <a:off x="970915" y="1210310"/>
            <a:ext cx="10483850" cy="3589509"/>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肢体障碍概述</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肢体障碍的概念与分级</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）肢体障碍的概念</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肢体障碍，又称肢体残疾。</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）肢体障碍的分级</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第二次全国残疾人抽样调查残疾标准》把肢体残疾分为以下四级：肢体残疾一级：不能独立实现日常生活活动。肢体残疾二级：基本上不能独立实现日常生活活动。肢体残疾三级：能部分独立实现日常生活活动。肢体残疾四级：基本上能独立实现日常生活活动。</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肢体障碍儿童</a:t>
            </a:r>
          </a:p>
        </p:txBody>
      </p:sp>
      <p:sp>
        <p:nvSpPr>
          <p:cNvPr id="100" name="文本框 99"/>
          <p:cNvSpPr txBox="1"/>
          <p:nvPr/>
        </p:nvSpPr>
        <p:spPr>
          <a:xfrm>
            <a:off x="970915" y="1210310"/>
            <a:ext cx="10483850" cy="1488934"/>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肢体障碍的出现率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年第二次全国残疾人抽样调查的资料推算，我国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8296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万残疾人中，肢体残疾为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2412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万人，占残疾人总数的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29.07%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p>
        </p:txBody>
      </p:sp>
    </p:spTree>
    <p:extLst>
      <p:ext uri="{BB962C8B-B14F-4D97-AF65-F5344CB8AC3E}">
        <p14:creationId xmlns:p14="http://schemas.microsoft.com/office/powerpoint/2010/main" val="3189347925"/>
      </p:ext>
    </p:extLst>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肢体障碍儿童</a:t>
            </a:r>
          </a:p>
        </p:txBody>
      </p:sp>
      <p:sp>
        <p:nvSpPr>
          <p:cNvPr id="100" name="文本框 99"/>
          <p:cNvSpPr txBox="1"/>
          <p:nvPr/>
        </p:nvSpPr>
        <p:spPr>
          <a:xfrm>
            <a:off x="970915" y="1210310"/>
            <a:ext cx="10483850" cy="4397422"/>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肢体障碍的类型与成因</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）脑瘫</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脑性瘫痪简称脑瘫，是指自受孕开始至婴儿期非进行性脑损伤和发育缺陷所导致的综合征，主要表现为运动障碍和姿势异常。</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）脊柱裂</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脊柱是由被称为脊椎骨节的独立的骨头组成的，一般是包围和保护脊髓的。脊柱裂是指脊柱的分开或分裂，是没有将脊髓闭合在其中的一种脊椎骨畸形情况。</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）肌肉营养障碍</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肌肉营养障碍（或肌肉萎缩症）是指一组以身体肌肉的进行性萎缩（退化）为标志的遗传性疾病。</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）脊椎神经损伤</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脊椎神经损伤（或称脊髓损伤）通常是由穿透性刺伤（如枪伤）、脊柱拉伤（如车祸事故）、脊椎骨骨折或脊髓受压而导致的骨髓所受的伤害。</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肢体障碍儿童</a:t>
            </a:r>
          </a:p>
        </p:txBody>
      </p:sp>
      <p:sp>
        <p:nvSpPr>
          <p:cNvPr id="100" name="文本框 99"/>
          <p:cNvSpPr txBox="1"/>
          <p:nvPr/>
        </p:nvSpPr>
        <p:spPr>
          <a:xfrm>
            <a:off x="970915" y="1061720"/>
            <a:ext cx="10483850" cy="2943178"/>
          </a:xfrm>
          <a:prstGeom prst="rect">
            <a:avLst/>
          </a:prstGeom>
          <a:noFill/>
          <a:ln w="9525">
            <a:noFill/>
          </a:ln>
        </p:spPr>
        <p:txBody>
          <a:bodyPr wrap="square">
            <a:spAutoFit/>
          </a:bodyPr>
          <a:lstStyle/>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肢体障碍儿童的特征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肢体障碍儿童与普通儿童在感知觉发展、认知、思维、语言发展等方面没有显著差异。但由于生理上的缺陷，行动不便，他们可能会产生不同程度的心理障碍。肢体障碍儿童的性格大多自卑、敏感，在自我认知上存在偏差。</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另外，肢体障碍儿童长久地选择逃避社会，不与他人接触，导致沟通能力低下。但需要注意的是，肢体障碍儿童的具体特征取决于其障碍状况、障碍的严重程度和个人因素。</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肢体障碍儿童</a:t>
            </a: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肢体障碍儿童的教育</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学习环境</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）教育安置</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肢体障碍儿童接受教育的形式大致有四种：一是随班就读；二是特教班；三是特殊学校；四是在家学习。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）学校环境</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学校的环境设施要为肢体障碍学生创设无障碍环境。</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课程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肢体障碍儿童除了正常的文化课程学习之外，还需要在运动技巧和灵活性、自理技能、社交情绪调整能力三个方面有所发展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运动技巧和灵活性、自理能力、社交情绪调整能力。</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19.7,&quot;left&quot;:492.95,&quot;top&quot;:150.1,&quot;width&quot;:415.9}"/>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19.7,&quot;left&quot;:492.95,&quot;top&quot;:150.1,&quot;width&quot;:415.9}"/>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19.7,&quot;left&quot;:492.95,&quot;top&quot;:150.1,&quot;width&quot;:415.9}"/>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19.7,&quot;left&quot;:492.95,&quot;top&quot;:150.1,&quot;width&quot;:406.1}"/>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19.7,&quot;left&quot;:492.95,&quot;top&quot;:150.1,&quot;width&quot;:406.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2184</Words>
  <Application>Microsoft Office PowerPoint</Application>
  <PresentationFormat>宽屏</PresentationFormat>
  <Paragraphs>114</Paragraphs>
  <Slides>22</Slides>
  <Notes>6</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22</vt:i4>
      </vt:variant>
    </vt:vector>
  </HeadingPairs>
  <TitlesOfParts>
    <vt:vector size="31"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26</cp:revision>
  <dcterms:created xsi:type="dcterms:W3CDTF">2025-07-02T05:50:00Z</dcterms:created>
  <dcterms:modified xsi:type="dcterms:W3CDTF">2025-08-04T01:19:05Z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C580F1ECB21841578BBBCF46F94F550F_13</vt:lpwstr>
  </property>
  <property fmtid="{D5CDD505-2E9C-101B-9397-08002B2CF9AE}" pid="3" name="KSOProductBuildVer">
    <vt:lpwstr>2052-12.1.0.22215</vt:lpwstr>
  </property>
</Properties>
</file>